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71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69" r:id="rId17"/>
    <p:sldId id="318" r:id="rId18"/>
    <p:sldId id="280" r:id="rId19"/>
  </p:sldIdLst>
  <p:sldSz cx="12192000" cy="6858000"/>
  <p:notesSz cx="6858000" cy="9144000"/>
  <p:embeddedFontLst>
    <p:embeddedFont>
      <p:font typeface="Avenir Next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Poppins" panose="00000500000000000000" pitchFamily="2" charset="0"/>
      <p:regular r:id="rId31"/>
      <p:bold r:id="rId32"/>
      <p:italic r:id="rId33"/>
    </p:embeddedFont>
    <p:embeddedFont>
      <p:font typeface="Poppins Light" panose="00000400000000000000" pitchFamily="2" charset="0"/>
      <p:regular r:id="rId34"/>
      <p:italic r:id="rId35"/>
    </p:embeddedFont>
    <p:embeddedFont>
      <p:font typeface="Poppins Medium" panose="00000600000000000000" pitchFamily="2" charset="0"/>
      <p:regular r:id="rId36"/>
    </p:embeddedFont>
    <p:embeddedFont>
      <p:font typeface="Quicksand Bold" charset="0"/>
      <p:bold r:id="rId37"/>
    </p:embeddedFont>
  </p:embeddedFontLst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E92422-7DC3-4A72-2107-0C009D8D0565}" name="Tim Gilbert" initials="TG" userId="S::Tim.Gilbert@nonacus.com::47015720-a006-4d6b-b0fb-2c544b34f1a1" providerId="AD"/>
  <p188:author id="{3E6CF4FB-56D4-E032-B340-6AE39BD53699}" name="karen cook" initials="kc" userId="S::karen.cook@nonacus.com::031324e0-0c1c-468b-9087-c57b4d3381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CA3"/>
    <a:srgbClr val="3232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28699-2978-43ED-82BA-AA86B89FE68C}" v="808" dt="2023-07-06T14:08:57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905B8-48B9-4675-BAB2-307B136DF63A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5E0D5-0F89-46F2-82F6-1BD2657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05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396450-B1D9-84F2-8318-668CCE10CE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92" y="6370998"/>
            <a:ext cx="2770823" cy="151530"/>
          </a:xfrm>
          <a:prstGeom prst="rect">
            <a:avLst/>
          </a:prstGeom>
        </p:spPr>
      </p:pic>
      <p:pic>
        <p:nvPicPr>
          <p:cNvPr id="2" name="Imagen 36" descr="Patrón de fondo&#10;&#10;Descripción generada automáticamente">
            <a:extLst>
              <a:ext uri="{FF2B5EF4-FFF2-40B4-BE49-F238E27FC236}">
                <a16:creationId xmlns:a16="http://schemas.microsoft.com/office/drawing/2014/main" id="{34A26422-309C-14FB-A2BA-8931DDBA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72047" y="-41200"/>
            <a:ext cx="12336094" cy="6940401"/>
          </a:xfrm>
          <a:prstGeom prst="rect">
            <a:avLst/>
          </a:prstGeom>
        </p:spPr>
      </p:pic>
      <p:pic>
        <p:nvPicPr>
          <p:cNvPr id="4" name="Gráfico 7">
            <a:extLst>
              <a:ext uri="{FF2B5EF4-FFF2-40B4-BE49-F238E27FC236}">
                <a16:creationId xmlns:a16="http://schemas.microsoft.com/office/drawing/2014/main" id="{0B9F4723-DCA2-3D9E-2621-FC630129D4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4926" y="5413087"/>
            <a:ext cx="2171700" cy="4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1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0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BC151343-C762-DE55-37F1-150944046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9840" y="136525"/>
            <a:ext cx="2077344" cy="683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4C943-7D9A-889C-3E4B-1845DF20B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6610" y="6388002"/>
            <a:ext cx="1778781" cy="97277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3E50DA-76D2-1596-85DE-81005F13D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182" y="820371"/>
            <a:ext cx="8088679" cy="3693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1pPr>
            <a:lvl2pPr marL="45720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2pPr>
            <a:lvl3pPr marL="91440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3pPr>
            <a:lvl4pPr marL="137160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4pPr>
            <a:lvl5pPr marL="1828800" indent="0">
              <a:buNone/>
              <a:defRPr lang="en-GB" sz="1800" b="1" i="0" kern="1200" dirty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626CBE-B92B-6E87-9BB3-37121E2E17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950" y="1425575"/>
            <a:ext cx="11504613" cy="4612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latin typeface="Avenir Next" panose="020B05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5387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8F012DE8-3599-3C2F-06BB-78168BCD1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9840" y="136525"/>
            <a:ext cx="2077344" cy="68384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B433A-2728-4819-EF03-A6AD82BE21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182" y="820371"/>
            <a:ext cx="8088679" cy="3693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1pPr>
            <a:lvl2pPr marL="45720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2pPr>
            <a:lvl3pPr marL="91440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3pPr>
            <a:lvl4pPr marL="137160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4pPr>
            <a:lvl5pPr marL="1828800" indent="0">
              <a:buNone/>
              <a:defRPr lang="en-GB" sz="1800" b="1" i="0" kern="1200" dirty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8B7729-314D-9917-51EB-D01B0B0402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950" y="1425575"/>
            <a:ext cx="11504613" cy="4612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latin typeface="Avenir Next" panose="020B05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4785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train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BC151343-C762-DE55-37F1-150944046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9840" y="136525"/>
            <a:ext cx="2077344" cy="683846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3E50DA-76D2-1596-85DE-81005F13D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2472" y="910456"/>
            <a:ext cx="6967303" cy="3693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1pPr>
            <a:lvl2pPr marL="45720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2pPr>
            <a:lvl3pPr marL="91440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3pPr>
            <a:lvl4pPr marL="1371600" indent="0">
              <a:buNone/>
              <a:defRPr lang="en-GB" sz="1800" b="1" i="0" kern="1200" dirty="0" smtClean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4pPr>
            <a:lvl5pPr marL="1828800" indent="0">
              <a:buNone/>
              <a:defRPr lang="en-GB" sz="1800" b="1" i="0" kern="1200" dirty="0">
                <a:solidFill>
                  <a:srgbClr val="345897"/>
                </a:solidFill>
                <a:latin typeface="Quicksand Bold" panose="02000503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slide title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6F8B6205-60BF-87CC-DF11-2EBC8570FB44}"/>
              </a:ext>
            </a:extLst>
          </p:cNvPr>
          <p:cNvSpPr/>
          <p:nvPr userDrawn="1"/>
        </p:nvSpPr>
        <p:spPr>
          <a:xfrm>
            <a:off x="-7675" y="-7676"/>
            <a:ext cx="2410906" cy="6865675"/>
          </a:xfrm>
          <a:prstGeom prst="rect">
            <a:avLst/>
          </a:prstGeom>
          <a:solidFill>
            <a:schemeClr val="accent1">
              <a:alpha val="25279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2" descr="Non-Invasive Healthcare - cfDNA Products - Nonacus">
            <a:extLst>
              <a:ext uri="{FF2B5EF4-FFF2-40B4-BE49-F238E27FC236}">
                <a16:creationId xmlns:a16="http://schemas.microsoft.com/office/drawing/2014/main" id="{CC7F0AD4-8BF2-6B6C-6FF1-4184925161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3" y="304056"/>
            <a:ext cx="2081972" cy="6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CE766-4EA1-A45D-D9A5-4AFCA8C6D7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87317" y="6388002"/>
            <a:ext cx="1778781" cy="97277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6F2C514-E42F-7F25-2475-63B7AFD96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472" y="1425575"/>
            <a:ext cx="9204091" cy="4612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latin typeface="Avenir Next" panose="020B05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5643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412AD-EB17-3516-7616-D9D07EAC8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192A9F-0181-0E33-2054-4CD1C6311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84CD98-0D36-1BC5-7526-BD50C27B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21-72A7-425A-8129-5797874DFE87}" type="datetimeFigureOut">
              <a:rPr lang="es-ES" smtClean="0"/>
              <a:t>20/07/2023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A7BA09-6353-42F9-CEC1-E6FDFEB9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58847D-DF32-337B-C5E7-11323205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8F84-5DB2-42E0-8E5C-73D988E193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23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84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  <p:sldLayoutId id="214748364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1.svg"/><Relationship Id="rId7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12" Type="http://schemas.openxmlformats.org/officeDocument/2006/relationships/image" Target="../media/image29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svg"/><Relationship Id="rId4" Type="http://schemas.openxmlformats.org/officeDocument/2006/relationships/image" Target="../media/image1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12" Type="http://schemas.openxmlformats.org/officeDocument/2006/relationships/image" Target="../media/image2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svg"/><Relationship Id="rId4" Type="http://schemas.openxmlformats.org/officeDocument/2006/relationships/image" Target="../media/image11.sv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support@nonacu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onacus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1.sv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image" Target="../media/image10.png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90CEAD-EEA7-F3A5-1196-B00EA32B6D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693" y="1516394"/>
            <a:ext cx="5221466" cy="5865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BE" sz="40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How To Design </a:t>
            </a:r>
            <a:r>
              <a:rPr lang="fr-BE" sz="40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Your</a:t>
            </a:r>
            <a:r>
              <a:rPr lang="fr-BE" sz="40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Custom NGS Panel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">
            <a:extLst>
              <a:ext uri="{FF2B5EF4-FFF2-40B4-BE49-F238E27FC236}">
                <a16:creationId xmlns:a16="http://schemas.microsoft.com/office/drawing/2014/main" id="{04CF2D51-8B6A-8939-9AD3-36577A264FFB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3A284-67CA-2DE8-9089-37A39F40477F}"/>
              </a:ext>
            </a:extLst>
          </p:cNvPr>
          <p:cNvSpPr/>
          <p:nvPr/>
        </p:nvSpPr>
        <p:spPr>
          <a:xfrm>
            <a:off x="376027" y="313465"/>
            <a:ext cx="614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Custom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NGS Panel</a:t>
            </a:r>
          </a:p>
          <a:p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6.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Downloading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Panel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stats</a:t>
            </a:r>
            <a:endParaRPr lang="es-E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1" name="Gráfico 31">
            <a:extLst>
              <a:ext uri="{FF2B5EF4-FFF2-40B4-BE49-F238E27FC236}">
                <a16:creationId xmlns:a16="http://schemas.microsoft.com/office/drawing/2014/main" id="{76A5D4F3-83AF-1933-3186-54405D5F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282" y="6289705"/>
            <a:ext cx="966141" cy="131525"/>
          </a:xfrm>
          <a:prstGeom prst="rect">
            <a:avLst/>
          </a:prstGeom>
        </p:spPr>
      </p:pic>
      <p:pic>
        <p:nvPicPr>
          <p:cNvPr id="23" name="Gráfico 31">
            <a:extLst>
              <a:ext uri="{FF2B5EF4-FFF2-40B4-BE49-F238E27FC236}">
                <a16:creationId xmlns:a16="http://schemas.microsoft.com/office/drawing/2014/main" id="{30416765-8369-D700-7D3C-BF6FFD310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185AAC-C164-EE2A-2EEC-4A660CDF67F2}"/>
              </a:ext>
            </a:extLst>
          </p:cNvPr>
          <p:cNvSpPr txBox="1">
            <a:spLocks/>
          </p:cNvSpPr>
          <p:nvPr/>
        </p:nvSpPr>
        <p:spPr>
          <a:xfrm>
            <a:off x="376027" y="1422232"/>
            <a:ext cx="11169428" cy="40135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Each panel design generates 3 BED files; covered regions, non-covered and target regions and a ‘design stats’ PDF which shows target coverage and probe information.</a:t>
            </a:r>
          </a:p>
          <a:p>
            <a:pPr marL="0" indent="0">
              <a:buNone/>
            </a:pP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8" indent="0">
              <a:buFont typeface="Arial" panose="020B0604020202020204" pitchFamily="34" charset="0"/>
              <a:buNone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		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D6713-DC19-A885-6CC5-3A48D98920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8" t="13284" r="5253" b="1385"/>
          <a:stretch/>
        </p:blipFill>
        <p:spPr>
          <a:xfrm>
            <a:off x="376027" y="2053541"/>
            <a:ext cx="7841673" cy="3672746"/>
          </a:xfrm>
          <a:prstGeom prst="rect">
            <a:avLst/>
          </a:prstGeom>
        </p:spPr>
      </p:pic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1FED1BD1-9B33-F16E-9D63-B95C0ADD7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1481" y="3660002"/>
            <a:ext cx="240964" cy="240964"/>
          </a:xfrm>
          <a:prstGeom prst="rect">
            <a:avLst/>
          </a:prstGeom>
        </p:spPr>
      </p:pic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08B1F0AD-C625-D7C3-6C02-C130E6BDE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9907" y="3660002"/>
            <a:ext cx="240964" cy="2409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409C7C-EB4D-4D54-755B-E5FF23F133D1}"/>
              </a:ext>
            </a:extLst>
          </p:cNvPr>
          <p:cNvSpPr txBox="1">
            <a:spLocks/>
          </p:cNvSpPr>
          <p:nvPr/>
        </p:nvSpPr>
        <p:spPr>
          <a:xfrm>
            <a:off x="405067" y="5993186"/>
            <a:ext cx="11381864" cy="320978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Find the panel you wish to view the design stats for 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Click the Actions ellipsis ‘…’ and choose Download. Files will be downloaded to your ‘Downloads’ folder 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91797-D737-52F2-27FD-047432823781}"/>
              </a:ext>
            </a:extLst>
          </p:cNvPr>
          <p:cNvSpPr txBox="1"/>
          <p:nvPr/>
        </p:nvSpPr>
        <p:spPr>
          <a:xfrm>
            <a:off x="9077421" y="2430526"/>
            <a:ext cx="2468034" cy="2800767"/>
          </a:xfrm>
          <a:prstGeom prst="rect">
            <a:avLst/>
          </a:prstGeom>
          <a:noFill/>
          <a:ln>
            <a:solidFill>
              <a:srgbClr val="6FDCA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DESIGN REPORT</a:t>
            </a: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DESIGN INFORMATION</a:t>
            </a: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Design ID: XXXX</a:t>
            </a: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Design Name: XXXXXXXX</a:t>
            </a: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Genome Build: GRCh38</a:t>
            </a:r>
          </a:p>
          <a:p>
            <a:endParaRPr lang="en-US" sz="1100" dirty="0">
              <a:solidFill>
                <a:srgbClr val="3232C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TARGET INFORMATION</a:t>
            </a: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Total Target Size (bp): XXXX</a:t>
            </a: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Number of Merged targets: XX</a:t>
            </a:r>
          </a:p>
          <a:p>
            <a:endParaRPr lang="en-US" sz="1100" dirty="0">
              <a:solidFill>
                <a:srgbClr val="3232C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PROBE INFORMATION</a:t>
            </a: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Total Number of Probes: XXX</a:t>
            </a: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Total Covered Region (bp): XXXXXX</a:t>
            </a: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Total Covered (%): 100.0</a:t>
            </a:r>
          </a:p>
          <a:p>
            <a:r>
              <a:rPr lang="en-US" sz="1100" dirty="0">
                <a:solidFill>
                  <a:srgbClr val="3232C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Total Not Covered (%): 0.0</a:t>
            </a:r>
          </a:p>
        </p:txBody>
      </p:sp>
    </p:spTree>
    <p:extLst>
      <p:ext uri="{BB962C8B-B14F-4D97-AF65-F5344CB8AC3E}">
        <p14:creationId xmlns:p14="http://schemas.microsoft.com/office/powerpoint/2010/main" val="234775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7FAD5C-B9E8-C1C2-29FC-8B24DCF3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8" t="12671" r="34046" b="6685"/>
          <a:stretch/>
        </p:blipFill>
        <p:spPr>
          <a:xfrm>
            <a:off x="497732" y="1926289"/>
            <a:ext cx="5339650" cy="3602583"/>
          </a:xfrm>
          <a:prstGeom prst="rect">
            <a:avLst/>
          </a:prstGeom>
        </p:spPr>
      </p:pic>
      <p:sp>
        <p:nvSpPr>
          <p:cNvPr id="21" name="Rectángulo 1">
            <a:extLst>
              <a:ext uri="{FF2B5EF4-FFF2-40B4-BE49-F238E27FC236}">
                <a16:creationId xmlns:a16="http://schemas.microsoft.com/office/drawing/2014/main" id="{04CF2D51-8B6A-8939-9AD3-36577A264FFB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3A284-67CA-2DE8-9089-37A39F40477F}"/>
              </a:ext>
            </a:extLst>
          </p:cNvPr>
          <p:cNvSpPr/>
          <p:nvPr/>
        </p:nvSpPr>
        <p:spPr>
          <a:xfrm>
            <a:off x="376027" y="313465"/>
            <a:ext cx="7918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Custom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NGS Panel</a:t>
            </a:r>
          </a:p>
          <a:p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7. </a:t>
            </a:r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 to create a group to share your panel designs</a:t>
            </a:r>
          </a:p>
          <a:p>
            <a:endParaRPr lang="es-E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1" name="Gráfico 31">
            <a:extLst>
              <a:ext uri="{FF2B5EF4-FFF2-40B4-BE49-F238E27FC236}">
                <a16:creationId xmlns:a16="http://schemas.microsoft.com/office/drawing/2014/main" id="{76A5D4F3-83AF-1933-3186-54405D5FF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6282" y="6289705"/>
            <a:ext cx="966141" cy="131525"/>
          </a:xfrm>
          <a:prstGeom prst="rect">
            <a:avLst/>
          </a:prstGeom>
        </p:spPr>
      </p:pic>
      <p:pic>
        <p:nvPicPr>
          <p:cNvPr id="23" name="Gráfico 31">
            <a:extLst>
              <a:ext uri="{FF2B5EF4-FFF2-40B4-BE49-F238E27FC236}">
                <a16:creationId xmlns:a16="http://schemas.microsoft.com/office/drawing/2014/main" id="{30416765-8369-D700-7D3C-BF6FFD310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1FED1BD1-9B33-F16E-9D63-B95C0ADD7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5788" y="2751901"/>
            <a:ext cx="240964" cy="240964"/>
          </a:xfrm>
          <a:prstGeom prst="rect">
            <a:avLst/>
          </a:prstGeom>
        </p:spPr>
      </p:pic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08B1F0AD-C625-D7C3-6C02-C130E6BDE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8816" y="2108293"/>
            <a:ext cx="240964" cy="240964"/>
          </a:xfrm>
          <a:prstGeom prst="rect">
            <a:avLst/>
          </a:prstGeom>
        </p:spPr>
      </p:pic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1EDCE527-1AA9-4547-EF17-E1B44D4097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47075" y="3308518"/>
            <a:ext cx="240964" cy="240964"/>
          </a:xfrm>
          <a:prstGeom prst="rect">
            <a:avLst/>
          </a:prstGeom>
        </p:spPr>
      </p:pic>
      <p:pic>
        <p:nvPicPr>
          <p:cNvPr id="10" name="Graphic 9" descr="Badge 4 with solid fill">
            <a:extLst>
              <a:ext uri="{FF2B5EF4-FFF2-40B4-BE49-F238E27FC236}">
                <a16:creationId xmlns:a16="http://schemas.microsoft.com/office/drawing/2014/main" id="{1FAD1E2D-9B9C-7931-D9CD-54A46EAC45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47075" y="4053539"/>
            <a:ext cx="240964" cy="24096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03EE18-B0E0-139A-71B6-E457FDC0459F}"/>
              </a:ext>
            </a:extLst>
          </p:cNvPr>
          <p:cNvSpPr txBox="1">
            <a:spLocks/>
          </p:cNvSpPr>
          <p:nvPr/>
        </p:nvSpPr>
        <p:spPr>
          <a:xfrm>
            <a:off x="7099012" y="2751901"/>
            <a:ext cx="3886990" cy="320978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the Groups tab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Click on ‘Add new group’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Give your group a name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 each member’s email address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Click ‘Add’ 		</a:t>
            </a:r>
          </a:p>
        </p:txBody>
      </p:sp>
      <p:pic>
        <p:nvPicPr>
          <p:cNvPr id="13" name="Graphic 12" descr="Badge 5 with solid fill">
            <a:extLst>
              <a:ext uri="{FF2B5EF4-FFF2-40B4-BE49-F238E27FC236}">
                <a16:creationId xmlns:a16="http://schemas.microsoft.com/office/drawing/2014/main" id="{0D7E9910-EF74-C5E1-84A0-B193914132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04052" y="4583446"/>
            <a:ext cx="240964" cy="2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4835E-A0F4-34DB-C9B5-13F17268D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13182" r="10702" b="4688"/>
          <a:stretch/>
        </p:blipFill>
        <p:spPr>
          <a:xfrm>
            <a:off x="376027" y="1861412"/>
            <a:ext cx="6681692" cy="3828188"/>
          </a:xfrm>
          <a:prstGeom prst="rect">
            <a:avLst/>
          </a:prstGeom>
        </p:spPr>
      </p:pic>
      <p:sp>
        <p:nvSpPr>
          <p:cNvPr id="21" name="Rectángulo 1">
            <a:extLst>
              <a:ext uri="{FF2B5EF4-FFF2-40B4-BE49-F238E27FC236}">
                <a16:creationId xmlns:a16="http://schemas.microsoft.com/office/drawing/2014/main" id="{04CF2D51-8B6A-8939-9AD3-36577A264FFB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3A284-67CA-2DE8-9089-37A39F40477F}"/>
              </a:ext>
            </a:extLst>
          </p:cNvPr>
          <p:cNvSpPr/>
          <p:nvPr/>
        </p:nvSpPr>
        <p:spPr>
          <a:xfrm>
            <a:off x="376027" y="313465"/>
            <a:ext cx="7918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Custom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NGS Panel</a:t>
            </a:r>
          </a:p>
          <a:p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7. </a:t>
            </a:r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 to share your panel designs</a:t>
            </a:r>
          </a:p>
          <a:p>
            <a:endParaRPr lang="es-E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1" name="Gráfico 31">
            <a:extLst>
              <a:ext uri="{FF2B5EF4-FFF2-40B4-BE49-F238E27FC236}">
                <a16:creationId xmlns:a16="http://schemas.microsoft.com/office/drawing/2014/main" id="{76A5D4F3-83AF-1933-3186-54405D5FF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6282" y="6289705"/>
            <a:ext cx="966141" cy="131525"/>
          </a:xfrm>
          <a:prstGeom prst="rect">
            <a:avLst/>
          </a:prstGeom>
        </p:spPr>
      </p:pic>
      <p:pic>
        <p:nvPicPr>
          <p:cNvPr id="23" name="Gráfico 31">
            <a:extLst>
              <a:ext uri="{FF2B5EF4-FFF2-40B4-BE49-F238E27FC236}">
                <a16:creationId xmlns:a16="http://schemas.microsoft.com/office/drawing/2014/main" id="{30416765-8369-D700-7D3C-BF6FFD310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1FED1BD1-9B33-F16E-9D63-B95C0ADD7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6988" y="3188036"/>
            <a:ext cx="240964" cy="240964"/>
          </a:xfrm>
          <a:prstGeom prst="rect">
            <a:avLst/>
          </a:prstGeom>
        </p:spPr>
      </p:pic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08B1F0AD-C625-D7C3-6C02-C130E6BDE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289" y="3970001"/>
            <a:ext cx="240964" cy="240964"/>
          </a:xfrm>
          <a:prstGeom prst="rect">
            <a:avLst/>
          </a:prstGeom>
        </p:spPr>
      </p:pic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1EDCE527-1AA9-4547-EF17-E1B44D4097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83570" y="3188036"/>
            <a:ext cx="240964" cy="240964"/>
          </a:xfrm>
          <a:prstGeom prst="rect">
            <a:avLst/>
          </a:prstGeom>
        </p:spPr>
      </p:pic>
      <p:pic>
        <p:nvPicPr>
          <p:cNvPr id="10" name="Graphic 9" descr="Badge 4 with solid fill">
            <a:extLst>
              <a:ext uri="{FF2B5EF4-FFF2-40B4-BE49-F238E27FC236}">
                <a16:creationId xmlns:a16="http://schemas.microsoft.com/office/drawing/2014/main" id="{1FAD1E2D-9B9C-7931-D9CD-54A46EAC45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83570" y="4755624"/>
            <a:ext cx="240964" cy="24096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03EE18-B0E0-139A-71B6-E457FDC0459F}"/>
              </a:ext>
            </a:extLst>
          </p:cNvPr>
          <p:cNvSpPr txBox="1">
            <a:spLocks/>
          </p:cNvSpPr>
          <p:nvPr/>
        </p:nvSpPr>
        <p:spPr>
          <a:xfrm>
            <a:off x="7663721" y="2606073"/>
            <a:ext cx="3886990" cy="320978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the panel(s) you wish to share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Click the share button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the group(s) you wish to share with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Click ‘Save’</a:t>
            </a:r>
          </a:p>
          <a:p>
            <a:pPr marL="342900" indent="-342900">
              <a:buAutoNum type="arabicPeriod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6FDC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email will be sent to all the members of the group notifying them that a panel has been shared with them.</a:t>
            </a:r>
          </a:p>
          <a:p>
            <a:pPr marL="0" indent="0">
              <a:buNone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A36A72-8CBE-5391-213C-2D6BD5097205}"/>
              </a:ext>
            </a:extLst>
          </p:cNvPr>
          <p:cNvSpPr/>
          <p:nvPr/>
        </p:nvSpPr>
        <p:spPr>
          <a:xfrm>
            <a:off x="95873" y="5878640"/>
            <a:ext cx="9931400" cy="79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7F7A3-CD3F-5A1C-6107-CD3F49B71A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3692" y="1732465"/>
            <a:ext cx="11504613" cy="367453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Q: Why has my design failed?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A: You may have entered an incorrect gene name (please check you are using NCI naming convention), if you entered a gene list, make sure its in the right format –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list not in a line. If none of these work, please contact tech support: support@nonacus.com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Q: How do I find out how well the design covers my regions? 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A: A pdf file called 'design stats' which contains information about your panel including percentage coverage can be downloaded by clicking the Actions ellipsis associated with your panel. 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Q: My coverage is less than 100% how do I find out which regions are missing? 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A: Download the BED file labelled 'covered' for your panel design. The BED file can be found by clicking the Actions ellipsis associated with your panel. 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Q: I have some really important regions missing from my design – how can I get these covered? 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A: Our design algorithm automatically masks highly repetitive regions of the genome to improve panel success and prevent excess capture and sequencing cost associated with these regions. If you have a region important to your work that is being masked and preventing probe design across that region, please contact technical support (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support@nonacus.com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who can help you improve coverage. </a:t>
            </a:r>
          </a:p>
          <a:p>
            <a:endParaRPr lang="en-GB" dirty="0">
              <a:latin typeface="Avenir Nex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779AF-87AA-F358-08B0-AFD36AF42B5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ángulo 1">
            <a:extLst>
              <a:ext uri="{FF2B5EF4-FFF2-40B4-BE49-F238E27FC236}">
                <a16:creationId xmlns:a16="http://schemas.microsoft.com/office/drawing/2014/main" id="{6ACA9067-81A3-26B5-2895-6F75F17ABFAF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Rectángulo 17">
            <a:extLst>
              <a:ext uri="{FF2B5EF4-FFF2-40B4-BE49-F238E27FC236}">
                <a16:creationId xmlns:a16="http://schemas.microsoft.com/office/drawing/2014/main" id="{8E2BD951-5675-708A-8A46-451DC8E9025E}"/>
              </a:ext>
            </a:extLst>
          </p:cNvPr>
          <p:cNvSpPr/>
          <p:nvPr/>
        </p:nvSpPr>
        <p:spPr>
          <a:xfrm>
            <a:off x="376027" y="313465"/>
            <a:ext cx="7918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FAQs</a:t>
            </a:r>
            <a:endParaRPr lang="en-U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es-E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7" name="Gráfico 31">
            <a:extLst>
              <a:ext uri="{FF2B5EF4-FFF2-40B4-BE49-F238E27FC236}">
                <a16:creationId xmlns:a16="http://schemas.microsoft.com/office/drawing/2014/main" id="{525BECE3-5493-AECE-8F1B-A218721D4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8779AF-87AA-F358-08B0-AFD36AF42B5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ángulo 1">
            <a:extLst>
              <a:ext uri="{FF2B5EF4-FFF2-40B4-BE49-F238E27FC236}">
                <a16:creationId xmlns:a16="http://schemas.microsoft.com/office/drawing/2014/main" id="{6ACA9067-81A3-26B5-2895-6F75F17ABFAF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Rectángulo 17">
            <a:extLst>
              <a:ext uri="{FF2B5EF4-FFF2-40B4-BE49-F238E27FC236}">
                <a16:creationId xmlns:a16="http://schemas.microsoft.com/office/drawing/2014/main" id="{8E2BD951-5675-708A-8A46-451DC8E9025E}"/>
              </a:ext>
            </a:extLst>
          </p:cNvPr>
          <p:cNvSpPr/>
          <p:nvPr/>
        </p:nvSpPr>
        <p:spPr>
          <a:xfrm>
            <a:off x="376027" y="313465"/>
            <a:ext cx="7918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FAQs</a:t>
            </a:r>
            <a:endParaRPr lang="en-U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es-E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7" name="Gráfico 31">
            <a:extLst>
              <a:ext uri="{FF2B5EF4-FFF2-40B4-BE49-F238E27FC236}">
                <a16:creationId xmlns:a16="http://schemas.microsoft.com/office/drawing/2014/main" id="{525BECE3-5493-AECE-8F1B-A218721D4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6D6954-836E-91BB-8C3C-32611746DAB3}"/>
              </a:ext>
            </a:extLst>
          </p:cNvPr>
          <p:cNvSpPr txBox="1">
            <a:spLocks/>
          </p:cNvSpPr>
          <p:nvPr/>
        </p:nvSpPr>
        <p:spPr>
          <a:xfrm>
            <a:off x="343692" y="1732465"/>
            <a:ext cx="11504613" cy="36745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Q: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much will my panel cost?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can request a quote by clicking the Actions ellipsis associated with your panel. We price panels based on the number of probes in the panel: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venir Nex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5CD0D4-5368-79E1-22A4-89373A405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76888"/>
              </p:ext>
            </p:extLst>
          </p:nvPr>
        </p:nvGraphicFramePr>
        <p:xfrm>
          <a:off x="472561" y="2858423"/>
          <a:ext cx="6228420" cy="242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0647">
                  <a:extLst>
                    <a:ext uri="{9D8B030D-6E8A-4147-A177-3AD203B41FA5}">
                      <a16:colId xmlns:a16="http://schemas.microsoft.com/office/drawing/2014/main" val="4055985034"/>
                    </a:ext>
                  </a:extLst>
                </a:gridCol>
                <a:gridCol w="3083088">
                  <a:extLst>
                    <a:ext uri="{9D8B030D-6E8A-4147-A177-3AD203B41FA5}">
                      <a16:colId xmlns:a16="http://schemas.microsoft.com/office/drawing/2014/main" val="2454349929"/>
                    </a:ext>
                  </a:extLst>
                </a:gridCol>
                <a:gridCol w="1864685">
                  <a:extLst>
                    <a:ext uri="{9D8B030D-6E8A-4147-A177-3AD203B41FA5}">
                      <a16:colId xmlns:a16="http://schemas.microsoft.com/office/drawing/2014/main" val="39170373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Catalogue number</a:t>
                      </a:r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 Description</a:t>
                      </a:r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Number of probes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93155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C3448CU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Cell3</a:t>
                      </a:r>
                      <a:r>
                        <a:rPr lang="en-GB" sz="1000" u="none" strike="noStrike" baseline="30000" dirty="0">
                          <a:effectLst/>
                        </a:rPr>
                        <a:t>TM</a:t>
                      </a:r>
                      <a:r>
                        <a:rPr lang="en-GB" sz="1000" u="none" strike="noStrike" dirty="0">
                          <a:effectLst/>
                        </a:rPr>
                        <a:t> Target: Custom Panel, Tier 1 (48 samples)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10,000</a:t>
                      </a:r>
                    </a:p>
                    <a:p>
                      <a:pPr algn="ctr"/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441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C3496CU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Cell3</a:t>
                      </a:r>
                      <a:r>
                        <a:rPr lang="en-GB" sz="1000" u="none" strike="noStrike" baseline="30000" dirty="0">
                          <a:effectLst/>
                        </a:rPr>
                        <a:t>TM</a:t>
                      </a:r>
                      <a:r>
                        <a:rPr lang="en-GB" sz="1000" u="none" strike="noStrike" dirty="0">
                          <a:effectLst/>
                        </a:rPr>
                        <a:t> Target: Custom Panel, Tier 1 (96 samples)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10,000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77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C3548CU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Cell3</a:t>
                      </a:r>
                      <a:r>
                        <a:rPr lang="en-GB" sz="1000" u="none" strike="noStrike" baseline="30000">
                          <a:effectLst/>
                        </a:rPr>
                        <a:t>TM</a:t>
                      </a:r>
                      <a:r>
                        <a:rPr lang="en-GB" sz="1000" u="none" strike="noStrike">
                          <a:effectLst/>
                        </a:rPr>
                        <a:t> Target: Custom Panel, Tier 2 (48 samples)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20,000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168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C3596CU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Cell3</a:t>
                      </a:r>
                      <a:r>
                        <a:rPr lang="en-GB" sz="1000" u="none" strike="noStrike" baseline="30000" dirty="0">
                          <a:effectLst/>
                        </a:rPr>
                        <a:t>TM</a:t>
                      </a:r>
                      <a:r>
                        <a:rPr lang="en-GB" sz="1000" u="none" strike="noStrike" dirty="0">
                          <a:effectLst/>
                        </a:rPr>
                        <a:t> Target: Custom Panel, Tier 2 (96 samples)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20,000</a:t>
                      </a:r>
                    </a:p>
                    <a:p>
                      <a:pPr algn="ctr"/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082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C3648CU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Cell3</a:t>
                      </a:r>
                      <a:r>
                        <a:rPr lang="en-GB" sz="1000" u="none" strike="noStrike" baseline="30000">
                          <a:effectLst/>
                        </a:rPr>
                        <a:t>TM</a:t>
                      </a:r>
                      <a:r>
                        <a:rPr lang="en-GB" sz="1000" u="none" strike="noStrike">
                          <a:effectLst/>
                        </a:rPr>
                        <a:t> Target: Custom Panel, Tier 3 (48 samples)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50,000</a:t>
                      </a:r>
                    </a:p>
                    <a:p>
                      <a:pPr algn="ctr"/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8657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C3696CU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Cell3</a:t>
                      </a:r>
                      <a:r>
                        <a:rPr lang="en-GB" sz="1000" u="none" strike="noStrike" baseline="30000">
                          <a:effectLst/>
                        </a:rPr>
                        <a:t>TM</a:t>
                      </a:r>
                      <a:r>
                        <a:rPr lang="en-GB" sz="1000" u="none" strike="noStrike">
                          <a:effectLst/>
                        </a:rPr>
                        <a:t> Target: Custom Panel, Tier 3 (96 samples)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50,000</a:t>
                      </a:r>
                    </a:p>
                    <a:p>
                      <a:pPr algn="ctr" fontAlgn="b"/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2065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C3748CU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Cell3</a:t>
                      </a:r>
                      <a:r>
                        <a:rPr lang="en-GB" sz="1000" u="none" strike="noStrike" baseline="30000" dirty="0">
                          <a:effectLst/>
                        </a:rPr>
                        <a:t>TM</a:t>
                      </a:r>
                      <a:r>
                        <a:rPr lang="en-GB" sz="1000" u="none" strike="noStrike" dirty="0">
                          <a:effectLst/>
                        </a:rPr>
                        <a:t> Target: Custom Panel, Tier 4 (48 samples)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100,000</a:t>
                      </a:r>
                    </a:p>
                    <a:p>
                      <a:pPr algn="ctr" fontAlgn="b"/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8480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C3796CU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Cell3</a:t>
                      </a:r>
                      <a:r>
                        <a:rPr lang="en-GB" sz="1000" u="none" strike="noStrike" baseline="30000" dirty="0">
                          <a:effectLst/>
                        </a:rPr>
                        <a:t>TM</a:t>
                      </a:r>
                      <a:r>
                        <a:rPr lang="en-GB" sz="1000" u="none" strike="noStrike" dirty="0">
                          <a:effectLst/>
                        </a:rPr>
                        <a:t> Target: Custom Panel, Tier 4 (96 samples)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100,000</a:t>
                      </a:r>
                    </a:p>
                    <a:p>
                      <a:pPr algn="ctr" fontAlgn="b"/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5428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18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D4BC211-39DF-B8C1-B30D-B97A844C1B9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D5E2814-EFEF-0980-7300-2E8D80F17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308" y="1154568"/>
            <a:ext cx="8500275" cy="7256702"/>
          </a:xfrm>
          <a:prstGeom prst="rect">
            <a:avLst/>
          </a:prstGeom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51D2EFC0-6BEC-B9E3-0DCA-7D2115969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71" y="5026056"/>
            <a:ext cx="35510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Quinton Business Park, Unit 5, 11 Ridgeway,</a:t>
            </a:r>
          </a:p>
          <a:p>
            <a:r>
              <a:rPr lang="en-US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Quinton, Birmingham, B32 1AF, United Kingdom</a:t>
            </a:r>
          </a:p>
          <a:p>
            <a:endParaRPr lang="en-US" sz="11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T. 98 345 543 432</a:t>
            </a:r>
          </a:p>
          <a:p>
            <a:endParaRPr lang="es-ES" sz="11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s-ES" sz="1100" dirty="0">
                <a:solidFill>
                  <a:srgbClr val="6FDCA3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nonacus.com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978F2519-6AEC-A8CF-C12F-A9D2785C6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8" y="580751"/>
            <a:ext cx="3924508" cy="17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0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id="{08BFD509-E42C-BDB0-C836-EF32A5AE694C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Gráfico 49">
            <a:extLst>
              <a:ext uri="{FF2B5EF4-FFF2-40B4-BE49-F238E27FC236}">
                <a16:creationId xmlns:a16="http://schemas.microsoft.com/office/drawing/2014/main" id="{704A14F3-FD43-AFD6-D0EF-66ECDAAC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77928" y="1699401"/>
            <a:ext cx="6478071" cy="5530341"/>
          </a:xfrm>
          <a:prstGeom prst="rect">
            <a:avLst/>
          </a:prstGeom>
        </p:spPr>
      </p:pic>
      <p:sp>
        <p:nvSpPr>
          <p:cNvPr id="6" name="Rectángulo 48">
            <a:extLst>
              <a:ext uri="{FF2B5EF4-FFF2-40B4-BE49-F238E27FC236}">
                <a16:creationId xmlns:a16="http://schemas.microsoft.com/office/drawing/2014/main" id="{63048399-45F6-916C-887F-97A036DC78FE}"/>
              </a:ext>
            </a:extLst>
          </p:cNvPr>
          <p:cNvSpPr/>
          <p:nvPr/>
        </p:nvSpPr>
        <p:spPr>
          <a:xfrm>
            <a:off x="826537" y="730761"/>
            <a:ext cx="6826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Content</a:t>
            </a:r>
            <a:endParaRPr lang="es-ES" sz="32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7" name="Grupo 8">
            <a:extLst>
              <a:ext uri="{FF2B5EF4-FFF2-40B4-BE49-F238E27FC236}">
                <a16:creationId xmlns:a16="http://schemas.microsoft.com/office/drawing/2014/main" id="{133F7296-566E-9700-1E9D-1D76D257C8EC}"/>
              </a:ext>
            </a:extLst>
          </p:cNvPr>
          <p:cNvGrpSpPr/>
          <p:nvPr/>
        </p:nvGrpSpPr>
        <p:grpSpPr>
          <a:xfrm>
            <a:off x="4679323" y="2046297"/>
            <a:ext cx="2833351" cy="584775"/>
            <a:chOff x="1926657" y="1240912"/>
            <a:chExt cx="2833351" cy="584775"/>
          </a:xfrm>
        </p:grpSpPr>
        <p:sp>
          <p:nvSpPr>
            <p:cNvPr id="8" name="CuadroTexto 9">
              <a:extLst>
                <a:ext uri="{FF2B5EF4-FFF2-40B4-BE49-F238E27FC236}">
                  <a16:creationId xmlns:a16="http://schemas.microsoft.com/office/drawing/2014/main" id="{1DB3A9BA-C78B-127C-023C-62BA949CE7FE}"/>
                </a:ext>
              </a:extLst>
            </p:cNvPr>
            <p:cNvSpPr txBox="1"/>
            <p:nvPr/>
          </p:nvSpPr>
          <p:spPr>
            <a:xfrm>
              <a:off x="2570149" y="1292219"/>
              <a:ext cx="218985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Create a Nonacus account</a:t>
              </a:r>
            </a:p>
          </p:txBody>
        </p:sp>
        <p:sp>
          <p:nvSpPr>
            <p:cNvPr id="9" name="CuadroTexto 10">
              <a:extLst>
                <a:ext uri="{FF2B5EF4-FFF2-40B4-BE49-F238E27FC236}">
                  <a16:creationId xmlns:a16="http://schemas.microsoft.com/office/drawing/2014/main" id="{A3F4C45A-0A12-D45B-A91F-1C6F32789E1D}"/>
                </a:ext>
              </a:extLst>
            </p:cNvPr>
            <p:cNvSpPr txBox="1"/>
            <p:nvPr/>
          </p:nvSpPr>
          <p:spPr>
            <a:xfrm>
              <a:off x="1926657" y="1240912"/>
              <a:ext cx="6434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3200" b="1" dirty="0">
                  <a:solidFill>
                    <a:srgbClr val="6FDCA3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01</a:t>
              </a:r>
              <a:endParaRPr lang="en-US" sz="3200" i="1" dirty="0">
                <a:solidFill>
                  <a:srgbClr val="6FDCA3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10" name="Grupo 20">
            <a:extLst>
              <a:ext uri="{FF2B5EF4-FFF2-40B4-BE49-F238E27FC236}">
                <a16:creationId xmlns:a16="http://schemas.microsoft.com/office/drawing/2014/main" id="{05481183-E341-4531-6A22-89FF480C4BC9}"/>
              </a:ext>
            </a:extLst>
          </p:cNvPr>
          <p:cNvGrpSpPr/>
          <p:nvPr/>
        </p:nvGrpSpPr>
        <p:grpSpPr>
          <a:xfrm>
            <a:off x="4679323" y="2981207"/>
            <a:ext cx="2833351" cy="584775"/>
            <a:chOff x="1822407" y="2657995"/>
            <a:chExt cx="2833351" cy="584775"/>
          </a:xfrm>
        </p:grpSpPr>
        <p:sp>
          <p:nvSpPr>
            <p:cNvPr id="11" name="CuadroTexto 12">
              <a:extLst>
                <a:ext uri="{FF2B5EF4-FFF2-40B4-BE49-F238E27FC236}">
                  <a16:creationId xmlns:a16="http://schemas.microsoft.com/office/drawing/2014/main" id="{29C74E32-D092-B68E-2C0F-806D58DF1083}"/>
                </a:ext>
              </a:extLst>
            </p:cNvPr>
            <p:cNvSpPr txBox="1"/>
            <p:nvPr/>
          </p:nvSpPr>
          <p:spPr>
            <a:xfrm>
              <a:off x="2465899" y="2709302"/>
              <a:ext cx="218985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Create a panel design</a:t>
              </a:r>
              <a:endParaRPr lang="en-US" sz="1100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2" name="CuadroTexto 13">
              <a:extLst>
                <a:ext uri="{FF2B5EF4-FFF2-40B4-BE49-F238E27FC236}">
                  <a16:creationId xmlns:a16="http://schemas.microsoft.com/office/drawing/2014/main" id="{ECCB57D5-7463-4769-B2A6-5C98E59988B7}"/>
                </a:ext>
              </a:extLst>
            </p:cNvPr>
            <p:cNvSpPr txBox="1"/>
            <p:nvPr/>
          </p:nvSpPr>
          <p:spPr>
            <a:xfrm>
              <a:off x="1822407" y="2657995"/>
              <a:ext cx="7071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3200" b="1" dirty="0">
                  <a:solidFill>
                    <a:srgbClr val="6FDCA3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02</a:t>
              </a:r>
              <a:endParaRPr lang="en-US" sz="3200" i="1" dirty="0">
                <a:solidFill>
                  <a:srgbClr val="6FDCA3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13" name="Grupo 19">
            <a:extLst>
              <a:ext uri="{FF2B5EF4-FFF2-40B4-BE49-F238E27FC236}">
                <a16:creationId xmlns:a16="http://schemas.microsoft.com/office/drawing/2014/main" id="{CEE2154B-5E14-B9C2-9775-530CD0F6A525}"/>
              </a:ext>
            </a:extLst>
          </p:cNvPr>
          <p:cNvGrpSpPr/>
          <p:nvPr/>
        </p:nvGrpSpPr>
        <p:grpSpPr>
          <a:xfrm>
            <a:off x="4679323" y="3916117"/>
            <a:ext cx="2833351" cy="584775"/>
            <a:chOff x="2002145" y="3460604"/>
            <a:chExt cx="2833351" cy="584775"/>
          </a:xfrm>
        </p:grpSpPr>
        <p:sp>
          <p:nvSpPr>
            <p:cNvPr id="14" name="CuadroTexto 14">
              <a:extLst>
                <a:ext uri="{FF2B5EF4-FFF2-40B4-BE49-F238E27FC236}">
                  <a16:creationId xmlns:a16="http://schemas.microsoft.com/office/drawing/2014/main" id="{F03D7475-C25E-DEC4-D7FF-7A6A3FCD5AD4}"/>
                </a:ext>
              </a:extLst>
            </p:cNvPr>
            <p:cNvSpPr txBox="1"/>
            <p:nvPr/>
          </p:nvSpPr>
          <p:spPr>
            <a:xfrm>
              <a:off x="2645637" y="3511911"/>
              <a:ext cx="218985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Create a panel design from a BED file</a:t>
              </a:r>
              <a:endParaRPr lang="en-US" sz="1100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5" name="CuadroTexto 15">
              <a:extLst>
                <a:ext uri="{FF2B5EF4-FFF2-40B4-BE49-F238E27FC236}">
                  <a16:creationId xmlns:a16="http://schemas.microsoft.com/office/drawing/2014/main" id="{F1962880-E484-93C7-30C3-8EB47313ECE4}"/>
                </a:ext>
              </a:extLst>
            </p:cNvPr>
            <p:cNvSpPr txBox="1"/>
            <p:nvPr/>
          </p:nvSpPr>
          <p:spPr>
            <a:xfrm>
              <a:off x="2002145" y="3460604"/>
              <a:ext cx="7071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3200" b="1" dirty="0">
                  <a:solidFill>
                    <a:srgbClr val="6FDCA3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03</a:t>
              </a:r>
              <a:endParaRPr lang="en-US" sz="3200" i="1" dirty="0">
                <a:solidFill>
                  <a:srgbClr val="6FDCA3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16" name="Grupo 18">
            <a:extLst>
              <a:ext uri="{FF2B5EF4-FFF2-40B4-BE49-F238E27FC236}">
                <a16:creationId xmlns:a16="http://schemas.microsoft.com/office/drawing/2014/main" id="{1B8A8E22-851B-E0E2-B527-EFEC45B2DBCC}"/>
              </a:ext>
            </a:extLst>
          </p:cNvPr>
          <p:cNvGrpSpPr/>
          <p:nvPr/>
        </p:nvGrpSpPr>
        <p:grpSpPr>
          <a:xfrm>
            <a:off x="4679323" y="4851027"/>
            <a:ext cx="2833351" cy="584775"/>
            <a:chOff x="1926657" y="4698816"/>
            <a:chExt cx="2833351" cy="58477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568BE71-788C-6CE5-E9ED-42F061750DE6}"/>
                </a:ext>
              </a:extLst>
            </p:cNvPr>
            <p:cNvSpPr txBox="1"/>
            <p:nvPr/>
          </p:nvSpPr>
          <p:spPr>
            <a:xfrm>
              <a:off x="2570149" y="4750123"/>
              <a:ext cx="218985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Create a panel design from a gene list</a:t>
              </a:r>
              <a:endParaRPr lang="en-US" sz="1100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E208EBB-C4A0-F9D7-AB92-1B512FDE28B7}"/>
                </a:ext>
              </a:extLst>
            </p:cNvPr>
            <p:cNvSpPr txBox="1"/>
            <p:nvPr/>
          </p:nvSpPr>
          <p:spPr>
            <a:xfrm>
              <a:off x="1926657" y="4698816"/>
              <a:ext cx="7071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3200" b="1" dirty="0">
                  <a:solidFill>
                    <a:srgbClr val="6FDCA3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04</a:t>
              </a:r>
              <a:endParaRPr lang="en-US" sz="3200" i="1" dirty="0">
                <a:solidFill>
                  <a:srgbClr val="6FDCA3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19" name="Grupo 36">
            <a:extLst>
              <a:ext uri="{FF2B5EF4-FFF2-40B4-BE49-F238E27FC236}">
                <a16:creationId xmlns:a16="http://schemas.microsoft.com/office/drawing/2014/main" id="{C913C472-B7DA-29E7-E712-3852E3EBAD49}"/>
              </a:ext>
            </a:extLst>
          </p:cNvPr>
          <p:cNvGrpSpPr/>
          <p:nvPr/>
        </p:nvGrpSpPr>
        <p:grpSpPr>
          <a:xfrm>
            <a:off x="8214087" y="2981207"/>
            <a:ext cx="2833351" cy="584775"/>
            <a:chOff x="1822407" y="2657995"/>
            <a:chExt cx="2833351" cy="584775"/>
          </a:xfrm>
        </p:grpSpPr>
        <p:sp>
          <p:nvSpPr>
            <p:cNvPr id="20" name="CuadroTexto 37">
              <a:extLst>
                <a:ext uri="{FF2B5EF4-FFF2-40B4-BE49-F238E27FC236}">
                  <a16:creationId xmlns:a16="http://schemas.microsoft.com/office/drawing/2014/main" id="{40DE215F-3F33-943D-B03C-0794CF8F8F9E}"/>
                </a:ext>
              </a:extLst>
            </p:cNvPr>
            <p:cNvSpPr txBox="1"/>
            <p:nvPr/>
          </p:nvSpPr>
          <p:spPr>
            <a:xfrm>
              <a:off x="2465899" y="2709302"/>
              <a:ext cx="218985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Panel design downloads</a:t>
              </a:r>
              <a:endParaRPr lang="en-US" sz="1100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21" name="CuadroTexto 38">
              <a:extLst>
                <a:ext uri="{FF2B5EF4-FFF2-40B4-BE49-F238E27FC236}">
                  <a16:creationId xmlns:a16="http://schemas.microsoft.com/office/drawing/2014/main" id="{FF7421F7-DC2B-A9B0-05FF-055B1ADBD060}"/>
                </a:ext>
              </a:extLst>
            </p:cNvPr>
            <p:cNvSpPr txBox="1"/>
            <p:nvPr/>
          </p:nvSpPr>
          <p:spPr>
            <a:xfrm>
              <a:off x="1822407" y="2657995"/>
              <a:ext cx="7071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3200" b="1" dirty="0">
                  <a:solidFill>
                    <a:srgbClr val="6FDCA3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06</a:t>
              </a:r>
              <a:endParaRPr lang="en-US" sz="3200" i="1" dirty="0">
                <a:solidFill>
                  <a:srgbClr val="6FDCA3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22" name="Grupo 39">
            <a:extLst>
              <a:ext uri="{FF2B5EF4-FFF2-40B4-BE49-F238E27FC236}">
                <a16:creationId xmlns:a16="http://schemas.microsoft.com/office/drawing/2014/main" id="{39E11A8E-3C23-F8A9-4CC2-16385181D326}"/>
              </a:ext>
            </a:extLst>
          </p:cNvPr>
          <p:cNvGrpSpPr/>
          <p:nvPr/>
        </p:nvGrpSpPr>
        <p:grpSpPr>
          <a:xfrm>
            <a:off x="8214087" y="3916117"/>
            <a:ext cx="2955267" cy="584775"/>
            <a:chOff x="2002145" y="3460604"/>
            <a:chExt cx="2955267" cy="584775"/>
          </a:xfrm>
        </p:grpSpPr>
        <p:sp>
          <p:nvSpPr>
            <p:cNvPr id="23" name="CuadroTexto 40">
              <a:extLst>
                <a:ext uri="{FF2B5EF4-FFF2-40B4-BE49-F238E27FC236}">
                  <a16:creationId xmlns:a16="http://schemas.microsoft.com/office/drawing/2014/main" id="{0D8921E2-D3D5-0538-9A52-B097F0A9B8F5}"/>
                </a:ext>
              </a:extLst>
            </p:cNvPr>
            <p:cNvSpPr txBox="1"/>
            <p:nvPr/>
          </p:nvSpPr>
          <p:spPr>
            <a:xfrm>
              <a:off x="2645637" y="3511911"/>
              <a:ext cx="231177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Share a panel design</a:t>
              </a:r>
              <a:endParaRPr lang="en-US" sz="1100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24" name="CuadroTexto 41">
              <a:extLst>
                <a:ext uri="{FF2B5EF4-FFF2-40B4-BE49-F238E27FC236}">
                  <a16:creationId xmlns:a16="http://schemas.microsoft.com/office/drawing/2014/main" id="{EB61F9B7-B9E2-B759-498A-0B29EA84788C}"/>
                </a:ext>
              </a:extLst>
            </p:cNvPr>
            <p:cNvSpPr txBox="1"/>
            <p:nvPr/>
          </p:nvSpPr>
          <p:spPr>
            <a:xfrm>
              <a:off x="2002145" y="3460604"/>
              <a:ext cx="7071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3200" b="1" dirty="0">
                  <a:solidFill>
                    <a:srgbClr val="6FDCA3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07</a:t>
              </a:r>
              <a:endParaRPr lang="en-US" sz="3200" i="1" dirty="0">
                <a:solidFill>
                  <a:srgbClr val="6FDCA3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25" name="Grupo 42">
            <a:extLst>
              <a:ext uri="{FF2B5EF4-FFF2-40B4-BE49-F238E27FC236}">
                <a16:creationId xmlns:a16="http://schemas.microsoft.com/office/drawing/2014/main" id="{49765DF3-A0D1-4A01-DE9F-393EB90F39B2}"/>
              </a:ext>
            </a:extLst>
          </p:cNvPr>
          <p:cNvGrpSpPr/>
          <p:nvPr/>
        </p:nvGrpSpPr>
        <p:grpSpPr>
          <a:xfrm>
            <a:off x="8214087" y="4851027"/>
            <a:ext cx="2955267" cy="584775"/>
            <a:chOff x="1926657" y="4698816"/>
            <a:chExt cx="2955267" cy="584775"/>
          </a:xfrm>
        </p:grpSpPr>
        <p:sp>
          <p:nvSpPr>
            <p:cNvPr id="26" name="CuadroTexto 43">
              <a:extLst>
                <a:ext uri="{FF2B5EF4-FFF2-40B4-BE49-F238E27FC236}">
                  <a16:creationId xmlns:a16="http://schemas.microsoft.com/office/drawing/2014/main" id="{4B2B6725-EC80-59AE-9085-2B72EBF790ED}"/>
                </a:ext>
              </a:extLst>
            </p:cNvPr>
            <p:cNvSpPr txBox="1"/>
            <p:nvPr/>
          </p:nvSpPr>
          <p:spPr>
            <a:xfrm>
              <a:off x="2570149" y="4750123"/>
              <a:ext cx="231177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FAQs</a:t>
              </a:r>
              <a:endParaRPr lang="en-US" sz="1100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27" name="CuadroTexto 44">
              <a:extLst>
                <a:ext uri="{FF2B5EF4-FFF2-40B4-BE49-F238E27FC236}">
                  <a16:creationId xmlns:a16="http://schemas.microsoft.com/office/drawing/2014/main" id="{8738DB31-111F-BD36-AACD-137412068B90}"/>
                </a:ext>
              </a:extLst>
            </p:cNvPr>
            <p:cNvSpPr txBox="1"/>
            <p:nvPr/>
          </p:nvSpPr>
          <p:spPr>
            <a:xfrm>
              <a:off x="1926657" y="4698816"/>
              <a:ext cx="7071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3200" b="1" dirty="0">
                  <a:solidFill>
                    <a:srgbClr val="6FDCA3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08</a:t>
              </a:r>
              <a:endParaRPr lang="en-US" sz="3200" i="1" dirty="0">
                <a:solidFill>
                  <a:srgbClr val="6FDCA3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28" name="Grupo 45">
            <a:extLst>
              <a:ext uri="{FF2B5EF4-FFF2-40B4-BE49-F238E27FC236}">
                <a16:creationId xmlns:a16="http://schemas.microsoft.com/office/drawing/2014/main" id="{2507CBFF-88E2-29BE-DD0C-712DB10A377D}"/>
              </a:ext>
            </a:extLst>
          </p:cNvPr>
          <p:cNvGrpSpPr/>
          <p:nvPr/>
        </p:nvGrpSpPr>
        <p:grpSpPr>
          <a:xfrm>
            <a:off x="8214087" y="2046297"/>
            <a:ext cx="2977331" cy="584775"/>
            <a:chOff x="1822407" y="2657995"/>
            <a:chExt cx="2977331" cy="584775"/>
          </a:xfrm>
        </p:grpSpPr>
        <p:sp>
          <p:nvSpPr>
            <p:cNvPr id="29" name="CuadroTexto 46">
              <a:extLst>
                <a:ext uri="{FF2B5EF4-FFF2-40B4-BE49-F238E27FC236}">
                  <a16:creationId xmlns:a16="http://schemas.microsoft.com/office/drawing/2014/main" id="{CE05A3C9-61E0-8968-CE9D-1A0B5C3F665C}"/>
                </a:ext>
              </a:extLst>
            </p:cNvPr>
            <p:cNvSpPr txBox="1"/>
            <p:nvPr/>
          </p:nvSpPr>
          <p:spPr>
            <a:xfrm>
              <a:off x="2465899" y="2709302"/>
              <a:ext cx="233383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Create a panel design from a template (genes or regions)</a:t>
              </a:r>
              <a:endParaRPr lang="en-US" sz="1100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30" name="CuadroTexto 47">
              <a:extLst>
                <a:ext uri="{FF2B5EF4-FFF2-40B4-BE49-F238E27FC236}">
                  <a16:creationId xmlns:a16="http://schemas.microsoft.com/office/drawing/2014/main" id="{7E493C80-F66D-E87B-B41B-09A9D280F8BB}"/>
                </a:ext>
              </a:extLst>
            </p:cNvPr>
            <p:cNvSpPr txBox="1"/>
            <p:nvPr/>
          </p:nvSpPr>
          <p:spPr>
            <a:xfrm>
              <a:off x="1822407" y="2657995"/>
              <a:ext cx="7071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3200" b="1" dirty="0">
                  <a:solidFill>
                    <a:srgbClr val="6FDCA3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05</a:t>
              </a:r>
              <a:endParaRPr lang="en-US" sz="3200" i="1" dirty="0">
                <a:solidFill>
                  <a:srgbClr val="6FDCA3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pic>
        <p:nvPicPr>
          <p:cNvPr id="31" name="Gráfico 31">
            <a:extLst>
              <a:ext uri="{FF2B5EF4-FFF2-40B4-BE49-F238E27FC236}">
                <a16:creationId xmlns:a16="http://schemas.microsoft.com/office/drawing/2014/main" id="{5F15AC14-F73F-D66E-4803-BB1C0FB43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8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">
            <a:extLst>
              <a:ext uri="{FF2B5EF4-FFF2-40B4-BE49-F238E27FC236}">
                <a16:creationId xmlns:a16="http://schemas.microsoft.com/office/drawing/2014/main" id="{04CF2D51-8B6A-8939-9AD3-36577A264FFB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3A284-67CA-2DE8-9089-37A39F40477F}"/>
              </a:ext>
            </a:extLst>
          </p:cNvPr>
          <p:cNvSpPr/>
          <p:nvPr/>
        </p:nvSpPr>
        <p:spPr>
          <a:xfrm>
            <a:off x="376027" y="313465"/>
            <a:ext cx="614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Custom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NGS Panel</a:t>
            </a:r>
          </a:p>
          <a:p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1.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Create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 Nonacus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Account</a:t>
            </a:r>
            <a:endParaRPr lang="es-E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AB29C-8FF5-4E8A-3352-CA74613B6E64}"/>
              </a:ext>
            </a:extLst>
          </p:cNvPr>
          <p:cNvSpPr txBox="1"/>
          <p:nvPr/>
        </p:nvSpPr>
        <p:spPr>
          <a:xfrm>
            <a:off x="376027" y="3615897"/>
            <a:ext cx="8221036" cy="70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 alternatively, go direct to https://mynonacus.nonacus.com/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Click ‘Create Account’</a:t>
            </a:r>
          </a:p>
        </p:txBody>
      </p:sp>
      <p:pic>
        <p:nvPicPr>
          <p:cNvPr id="11" name="Gráfico 31">
            <a:extLst>
              <a:ext uri="{FF2B5EF4-FFF2-40B4-BE49-F238E27FC236}">
                <a16:creationId xmlns:a16="http://schemas.microsoft.com/office/drawing/2014/main" id="{76A5D4F3-83AF-1933-3186-54405D5FF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6282" y="6289705"/>
            <a:ext cx="966141" cy="131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F94097-6F6F-9311-1122-1910B8C95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27" y="2300626"/>
            <a:ext cx="11176000" cy="1075126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7CC04008-AF81-28E9-51F2-E061D85B0CC8}"/>
              </a:ext>
            </a:extLst>
          </p:cNvPr>
          <p:cNvSpPr/>
          <p:nvPr/>
        </p:nvSpPr>
        <p:spPr>
          <a:xfrm>
            <a:off x="8044873" y="1653309"/>
            <a:ext cx="184727" cy="97905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223C4C-6508-A916-DC87-902229C893BB}"/>
              </a:ext>
            </a:extLst>
          </p:cNvPr>
          <p:cNvSpPr txBox="1"/>
          <p:nvPr/>
        </p:nvSpPr>
        <p:spPr>
          <a:xfrm>
            <a:off x="376027" y="1352338"/>
            <a:ext cx="8221036" cy="70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 to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https://www.nonacus.com/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the opening page click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Panel Design Tool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on the upper right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CCCEA6-7D05-9078-1A30-53039EC758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61" r="11401"/>
          <a:stretch/>
        </p:blipFill>
        <p:spPr>
          <a:xfrm>
            <a:off x="6524657" y="3906981"/>
            <a:ext cx="4660579" cy="2637554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0254C6C1-5C59-B1C1-0FCB-F78E15EE64D6}"/>
              </a:ext>
            </a:extLst>
          </p:cNvPr>
          <p:cNvSpPr/>
          <p:nvPr/>
        </p:nvSpPr>
        <p:spPr>
          <a:xfrm>
            <a:off x="10783455" y="3615897"/>
            <a:ext cx="184727" cy="97905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Gráfico 31">
            <a:extLst>
              <a:ext uri="{FF2B5EF4-FFF2-40B4-BE49-F238E27FC236}">
                <a16:creationId xmlns:a16="http://schemas.microsoft.com/office/drawing/2014/main" id="{30416765-8369-D700-7D3C-BF6FFD310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">
            <a:extLst>
              <a:ext uri="{FF2B5EF4-FFF2-40B4-BE49-F238E27FC236}">
                <a16:creationId xmlns:a16="http://schemas.microsoft.com/office/drawing/2014/main" id="{04CF2D51-8B6A-8939-9AD3-36577A264FFB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3A284-67CA-2DE8-9089-37A39F40477F}"/>
              </a:ext>
            </a:extLst>
          </p:cNvPr>
          <p:cNvSpPr/>
          <p:nvPr/>
        </p:nvSpPr>
        <p:spPr>
          <a:xfrm>
            <a:off x="376027" y="313465"/>
            <a:ext cx="614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Custom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NGS Panel</a:t>
            </a:r>
          </a:p>
          <a:p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1.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Create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 Nonacus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Account</a:t>
            </a:r>
            <a:endParaRPr lang="es-E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1" name="Gráfico 31">
            <a:extLst>
              <a:ext uri="{FF2B5EF4-FFF2-40B4-BE49-F238E27FC236}">
                <a16:creationId xmlns:a16="http://schemas.microsoft.com/office/drawing/2014/main" id="{76A5D4F3-83AF-1933-3186-54405D5F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282" y="6289705"/>
            <a:ext cx="966141" cy="131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223C4C-6508-A916-DC87-902229C893BB}"/>
              </a:ext>
            </a:extLst>
          </p:cNvPr>
          <p:cNvSpPr txBox="1"/>
          <p:nvPr/>
        </p:nvSpPr>
        <p:spPr>
          <a:xfrm>
            <a:off x="376026" y="1352338"/>
            <a:ext cx="10393574" cy="70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Fill in First Name, Surname, professional email account, setup your own password and click Register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3" name="Gráfico 31">
            <a:extLst>
              <a:ext uri="{FF2B5EF4-FFF2-40B4-BE49-F238E27FC236}">
                <a16:creationId xmlns:a16="http://schemas.microsoft.com/office/drawing/2014/main" id="{30416765-8369-D700-7D3C-BF6FFD310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A74671-82D0-B10F-7275-AC571F99CE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38"/>
          <a:stretch/>
        </p:blipFill>
        <p:spPr>
          <a:xfrm>
            <a:off x="3844839" y="1976490"/>
            <a:ext cx="4502319" cy="45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">
            <a:extLst>
              <a:ext uri="{FF2B5EF4-FFF2-40B4-BE49-F238E27FC236}">
                <a16:creationId xmlns:a16="http://schemas.microsoft.com/office/drawing/2014/main" id="{04CF2D51-8B6A-8939-9AD3-36577A264FFB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3A284-67CA-2DE8-9089-37A39F40477F}"/>
              </a:ext>
            </a:extLst>
          </p:cNvPr>
          <p:cNvSpPr/>
          <p:nvPr/>
        </p:nvSpPr>
        <p:spPr>
          <a:xfrm>
            <a:off x="376027" y="313465"/>
            <a:ext cx="614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Custom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NGS Panel</a:t>
            </a:r>
          </a:p>
          <a:p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2.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Create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own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Custom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NGS Panel</a:t>
            </a:r>
          </a:p>
        </p:txBody>
      </p:sp>
      <p:pic>
        <p:nvPicPr>
          <p:cNvPr id="11" name="Gráfico 31">
            <a:extLst>
              <a:ext uri="{FF2B5EF4-FFF2-40B4-BE49-F238E27FC236}">
                <a16:creationId xmlns:a16="http://schemas.microsoft.com/office/drawing/2014/main" id="{76A5D4F3-83AF-1933-3186-54405D5F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282" y="6289705"/>
            <a:ext cx="966141" cy="131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223C4C-6508-A916-DC87-902229C893BB}"/>
              </a:ext>
            </a:extLst>
          </p:cNvPr>
          <p:cNvSpPr txBox="1"/>
          <p:nvPr/>
        </p:nvSpPr>
        <p:spPr>
          <a:xfrm>
            <a:off x="376026" y="1352338"/>
            <a:ext cx="10393574" cy="1354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After registration, click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Login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enter your email address, password and click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Continue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the Nonacus Probe Design Tool page, click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Create Design</a:t>
            </a:r>
          </a:p>
          <a:p>
            <a:pPr>
              <a:lnSpc>
                <a:spcPct val="150000"/>
              </a:lnSpc>
            </a:pP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3" name="Gráfico 31">
            <a:extLst>
              <a:ext uri="{FF2B5EF4-FFF2-40B4-BE49-F238E27FC236}">
                <a16:creationId xmlns:a16="http://schemas.microsoft.com/office/drawing/2014/main" id="{30416765-8369-D700-7D3C-BF6FFD310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AA442A-1F54-5AFC-A045-4E4F2A024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439" y="2567725"/>
            <a:ext cx="7506748" cy="3543795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C3FED8-3B92-207B-4CC1-8D8FD49E2130}"/>
              </a:ext>
            </a:extLst>
          </p:cNvPr>
          <p:cNvSpPr/>
          <p:nvPr/>
        </p:nvSpPr>
        <p:spPr>
          <a:xfrm rot="16200000">
            <a:off x="1547091" y="5311698"/>
            <a:ext cx="184727" cy="97905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0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">
            <a:extLst>
              <a:ext uri="{FF2B5EF4-FFF2-40B4-BE49-F238E27FC236}">
                <a16:creationId xmlns:a16="http://schemas.microsoft.com/office/drawing/2014/main" id="{04CF2D51-8B6A-8939-9AD3-36577A264FFB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3A284-67CA-2DE8-9089-37A39F40477F}"/>
              </a:ext>
            </a:extLst>
          </p:cNvPr>
          <p:cNvSpPr/>
          <p:nvPr/>
        </p:nvSpPr>
        <p:spPr>
          <a:xfrm>
            <a:off x="376027" y="313465"/>
            <a:ext cx="614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Custom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NGS Panel</a:t>
            </a:r>
          </a:p>
          <a:p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2.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Overview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of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‘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Create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Panel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’ page</a:t>
            </a:r>
          </a:p>
        </p:txBody>
      </p:sp>
      <p:pic>
        <p:nvPicPr>
          <p:cNvPr id="11" name="Gráfico 31">
            <a:extLst>
              <a:ext uri="{FF2B5EF4-FFF2-40B4-BE49-F238E27FC236}">
                <a16:creationId xmlns:a16="http://schemas.microsoft.com/office/drawing/2014/main" id="{76A5D4F3-83AF-1933-3186-54405D5F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282" y="6289705"/>
            <a:ext cx="966141" cy="131525"/>
          </a:xfrm>
          <a:prstGeom prst="rect">
            <a:avLst/>
          </a:prstGeom>
        </p:spPr>
      </p:pic>
      <p:pic>
        <p:nvPicPr>
          <p:cNvPr id="23" name="Gráfico 31">
            <a:extLst>
              <a:ext uri="{FF2B5EF4-FFF2-40B4-BE49-F238E27FC236}">
                <a16:creationId xmlns:a16="http://schemas.microsoft.com/office/drawing/2014/main" id="{30416765-8369-D700-7D3C-BF6FFD310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A46133-3B76-C5AC-05CD-257421B5A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25" y="1542498"/>
            <a:ext cx="3371694" cy="4701376"/>
          </a:xfrm>
          <a:prstGeom prst="rect">
            <a:avLst/>
          </a:prstGeom>
        </p:spPr>
      </p:pic>
      <p:pic>
        <p:nvPicPr>
          <p:cNvPr id="12" name="Graphic 11" descr="Badge 9 with solid fill">
            <a:extLst>
              <a:ext uri="{FF2B5EF4-FFF2-40B4-BE49-F238E27FC236}">
                <a16:creationId xmlns:a16="http://schemas.microsoft.com/office/drawing/2014/main" id="{8CB5608C-01F3-39EF-F678-0469D15A5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943" y="5118221"/>
            <a:ext cx="240964" cy="240964"/>
          </a:xfrm>
          <a:prstGeom prst="rect">
            <a:avLst/>
          </a:prstGeom>
        </p:spPr>
      </p:pic>
      <p:pic>
        <p:nvPicPr>
          <p:cNvPr id="17" name="Graphic 16" descr="Badge 6 with solid fill">
            <a:extLst>
              <a:ext uri="{FF2B5EF4-FFF2-40B4-BE49-F238E27FC236}">
                <a16:creationId xmlns:a16="http://schemas.microsoft.com/office/drawing/2014/main" id="{737C75C5-3CC3-7E2F-55D4-CB0E4EFB08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3943" y="4053855"/>
            <a:ext cx="240964" cy="240964"/>
          </a:xfrm>
          <a:prstGeom prst="rect">
            <a:avLst/>
          </a:prstGeom>
        </p:spPr>
      </p:pic>
      <p:pic>
        <p:nvPicPr>
          <p:cNvPr id="20" name="Graphic 19" descr="Badge 8 with solid fill">
            <a:extLst>
              <a:ext uri="{FF2B5EF4-FFF2-40B4-BE49-F238E27FC236}">
                <a16:creationId xmlns:a16="http://schemas.microsoft.com/office/drawing/2014/main" id="{96C26061-7686-7635-5AE0-A5CBE594A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943" y="4494358"/>
            <a:ext cx="240964" cy="240964"/>
          </a:xfrm>
          <a:prstGeom prst="rect">
            <a:avLst/>
          </a:prstGeom>
        </p:spPr>
      </p:pic>
      <p:pic>
        <p:nvPicPr>
          <p:cNvPr id="24" name="Graphic 23" descr="Badge with solid fill">
            <a:extLst>
              <a:ext uri="{FF2B5EF4-FFF2-40B4-BE49-F238E27FC236}">
                <a16:creationId xmlns:a16="http://schemas.microsoft.com/office/drawing/2014/main" id="{60F31774-6ADA-2FC6-95BA-BF258BD8D9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5252" y="2363716"/>
            <a:ext cx="240964" cy="240964"/>
          </a:xfrm>
          <a:prstGeom prst="rect">
            <a:avLst/>
          </a:prstGeom>
        </p:spPr>
      </p:pic>
      <p:pic>
        <p:nvPicPr>
          <p:cNvPr id="26" name="Graphic 25" descr="Badge 3 with solid fill">
            <a:extLst>
              <a:ext uri="{FF2B5EF4-FFF2-40B4-BE49-F238E27FC236}">
                <a16:creationId xmlns:a16="http://schemas.microsoft.com/office/drawing/2014/main" id="{091E284C-CCBF-42FD-FA40-E450772883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5252" y="2809410"/>
            <a:ext cx="240964" cy="240964"/>
          </a:xfrm>
          <a:prstGeom prst="rect">
            <a:avLst/>
          </a:prstGeom>
        </p:spPr>
      </p:pic>
      <p:pic>
        <p:nvPicPr>
          <p:cNvPr id="28" name="Graphic 27" descr="Badge 4 with solid fill">
            <a:extLst>
              <a:ext uri="{FF2B5EF4-FFF2-40B4-BE49-F238E27FC236}">
                <a16:creationId xmlns:a16="http://schemas.microsoft.com/office/drawing/2014/main" id="{28D90C82-D8B3-CBDB-0285-B59DA970A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5252" y="3235099"/>
            <a:ext cx="240964" cy="240964"/>
          </a:xfrm>
          <a:prstGeom prst="rect">
            <a:avLst/>
          </a:prstGeom>
        </p:spPr>
      </p:pic>
      <p:pic>
        <p:nvPicPr>
          <p:cNvPr id="30" name="Graphic 29" descr="Badge 5 with solid fill">
            <a:extLst>
              <a:ext uri="{FF2B5EF4-FFF2-40B4-BE49-F238E27FC236}">
                <a16:creationId xmlns:a16="http://schemas.microsoft.com/office/drawing/2014/main" id="{8C6BCDD7-1006-549F-49DC-FFE0FF5CCA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5252" y="3669046"/>
            <a:ext cx="240964" cy="240964"/>
          </a:xfrm>
          <a:prstGeom prst="rect">
            <a:avLst/>
          </a:prstGeom>
        </p:spPr>
      </p:pic>
      <p:pic>
        <p:nvPicPr>
          <p:cNvPr id="32" name="Graphic 31" descr="Badge 1 with solid fill">
            <a:extLst>
              <a:ext uri="{FF2B5EF4-FFF2-40B4-BE49-F238E27FC236}">
                <a16:creationId xmlns:a16="http://schemas.microsoft.com/office/drawing/2014/main" id="{ABF9981F-1493-D185-8D06-B54FF65B87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8016" y="1979934"/>
            <a:ext cx="240964" cy="240964"/>
          </a:xfrm>
          <a:prstGeom prst="rect">
            <a:avLst/>
          </a:prstGeom>
        </p:spPr>
      </p:pic>
      <p:pic>
        <p:nvPicPr>
          <p:cNvPr id="34" name="Graphic 33" descr="Badge 7 with solid fill">
            <a:extLst>
              <a:ext uri="{FF2B5EF4-FFF2-40B4-BE49-F238E27FC236}">
                <a16:creationId xmlns:a16="http://schemas.microsoft.com/office/drawing/2014/main" id="{650B7176-B26D-B798-FB2F-23F273861E5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3943" y="4276347"/>
            <a:ext cx="240964" cy="240964"/>
          </a:xfrm>
          <a:prstGeom prst="rect">
            <a:avLst/>
          </a:prstGeom>
        </p:spPr>
      </p:pic>
      <p:sp>
        <p:nvSpPr>
          <p:cNvPr id="35" name="Arrow: Down 34">
            <a:extLst>
              <a:ext uri="{FF2B5EF4-FFF2-40B4-BE49-F238E27FC236}">
                <a16:creationId xmlns:a16="http://schemas.microsoft.com/office/drawing/2014/main" id="{A280B188-C5C0-8170-B408-08B466967138}"/>
              </a:ext>
            </a:extLst>
          </p:cNvPr>
          <p:cNvSpPr/>
          <p:nvPr/>
        </p:nvSpPr>
        <p:spPr>
          <a:xfrm rot="10800000">
            <a:off x="3893127" y="6089852"/>
            <a:ext cx="207818" cy="53123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0F6CC77-9309-F7A5-E375-6955C6ACC2D2}"/>
              </a:ext>
            </a:extLst>
          </p:cNvPr>
          <p:cNvSpPr txBox="1">
            <a:spLocks/>
          </p:cNvSpPr>
          <p:nvPr/>
        </p:nvSpPr>
        <p:spPr>
          <a:xfrm>
            <a:off x="5266353" y="1824108"/>
            <a:ext cx="6281594" cy="320978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‘Advanced’ setting provides more tiling options if required.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 your panel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the Genome Option (GRCh37 or GRCh38)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Tiling sets the preferred probe alignment/overlap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Input Type: BED list, Gene List or Template ('Template' allows a mix of genes and regions in a design).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Selecting Exome will choose validated probes from the Nonacus exome, that are appropriate for the Genes/Regions specified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Selecting Gap Fill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will utilise validated probes from the Nonacus exome in drop out/masked regions.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Repeat Masking will mask difficult to target repetitive regions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Browse your input file		</a:t>
            </a:r>
          </a:p>
        </p:txBody>
      </p:sp>
    </p:spTree>
    <p:extLst>
      <p:ext uri="{BB962C8B-B14F-4D97-AF65-F5344CB8AC3E}">
        <p14:creationId xmlns:p14="http://schemas.microsoft.com/office/powerpoint/2010/main" val="96904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">
            <a:extLst>
              <a:ext uri="{FF2B5EF4-FFF2-40B4-BE49-F238E27FC236}">
                <a16:creationId xmlns:a16="http://schemas.microsoft.com/office/drawing/2014/main" id="{04CF2D51-8B6A-8939-9AD3-36577A264FFB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3A284-67CA-2DE8-9089-37A39F40477F}"/>
              </a:ext>
            </a:extLst>
          </p:cNvPr>
          <p:cNvSpPr/>
          <p:nvPr/>
        </p:nvSpPr>
        <p:spPr>
          <a:xfrm>
            <a:off x="376027" y="313465"/>
            <a:ext cx="614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Custom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NGS Panel</a:t>
            </a:r>
          </a:p>
          <a:p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3.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Create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 Panel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using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 BED file</a:t>
            </a:r>
          </a:p>
        </p:txBody>
      </p:sp>
      <p:pic>
        <p:nvPicPr>
          <p:cNvPr id="11" name="Gráfico 31">
            <a:extLst>
              <a:ext uri="{FF2B5EF4-FFF2-40B4-BE49-F238E27FC236}">
                <a16:creationId xmlns:a16="http://schemas.microsoft.com/office/drawing/2014/main" id="{76A5D4F3-83AF-1933-3186-54405D5F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282" y="6289705"/>
            <a:ext cx="966141" cy="131525"/>
          </a:xfrm>
          <a:prstGeom prst="rect">
            <a:avLst/>
          </a:prstGeom>
        </p:spPr>
      </p:pic>
      <p:pic>
        <p:nvPicPr>
          <p:cNvPr id="23" name="Gráfico 31">
            <a:extLst>
              <a:ext uri="{FF2B5EF4-FFF2-40B4-BE49-F238E27FC236}">
                <a16:creationId xmlns:a16="http://schemas.microsoft.com/office/drawing/2014/main" id="{30416765-8369-D700-7D3C-BF6FFD310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0F6CC77-9309-F7A5-E375-6955C6ACC2D2}"/>
              </a:ext>
            </a:extLst>
          </p:cNvPr>
          <p:cNvSpPr txBox="1">
            <a:spLocks/>
          </p:cNvSpPr>
          <p:nvPr/>
        </p:nvSpPr>
        <p:spPr>
          <a:xfrm>
            <a:off x="5531968" y="1701895"/>
            <a:ext cx="6281594" cy="320978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 your panel</a:t>
            </a:r>
          </a:p>
          <a:p>
            <a:pPr>
              <a:buBlip>
                <a:blip r:embed="rId4"/>
              </a:buBlip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the Genome Option (GRCh37 or GRCh38)</a:t>
            </a:r>
          </a:p>
          <a:p>
            <a:pPr>
              <a:buBlip>
                <a:blip r:embed="rId4"/>
              </a:buBlip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the preferred tiling</a:t>
            </a:r>
          </a:p>
          <a:p>
            <a:pPr>
              <a:buBlip>
                <a:blip r:embed="rId4"/>
              </a:buBlip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Input Type: BED list</a:t>
            </a:r>
          </a:p>
          <a:p>
            <a:pPr>
              <a:buBlip>
                <a:blip r:embed="rId4"/>
              </a:buBlip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Browse the file to upload it and click Create</a:t>
            </a:r>
          </a:p>
          <a:p>
            <a:pPr>
              <a:buBlip>
                <a:blip r:embed="rId4"/>
              </a:buBlip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Note: Click here to download an example of a BED file</a:t>
            </a: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rgbClr val="6FDC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design will be validated and an email will be sent explaining the next steps.</a:t>
            </a: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0D7E2-D9F1-D6D9-3B68-DFB52508E9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30"/>
          <a:stretch/>
        </p:blipFill>
        <p:spPr>
          <a:xfrm>
            <a:off x="909668" y="1418783"/>
            <a:ext cx="3371694" cy="4681171"/>
          </a:xfrm>
          <a:prstGeom prst="rect">
            <a:avLst/>
          </a:prstGeom>
        </p:spPr>
      </p:pic>
      <p:sp>
        <p:nvSpPr>
          <p:cNvPr id="35" name="Arrow: Down 34">
            <a:extLst>
              <a:ext uri="{FF2B5EF4-FFF2-40B4-BE49-F238E27FC236}">
                <a16:creationId xmlns:a16="http://schemas.microsoft.com/office/drawing/2014/main" id="{A280B188-C5C0-8170-B408-08B466967138}"/>
              </a:ext>
            </a:extLst>
          </p:cNvPr>
          <p:cNvSpPr/>
          <p:nvPr/>
        </p:nvSpPr>
        <p:spPr>
          <a:xfrm rot="16200000">
            <a:off x="540144" y="3389845"/>
            <a:ext cx="207818" cy="53123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2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CC3387-1AE2-C9B3-E4B5-0BCAF470A072}"/>
              </a:ext>
            </a:extLst>
          </p:cNvPr>
          <p:cNvSpPr txBox="1">
            <a:spLocks/>
          </p:cNvSpPr>
          <p:nvPr/>
        </p:nvSpPr>
        <p:spPr>
          <a:xfrm>
            <a:off x="5458500" y="1812193"/>
            <a:ext cx="6281594" cy="351968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 your panel</a:t>
            </a:r>
          </a:p>
          <a:p>
            <a:pPr>
              <a:buBlip>
                <a:blip r:embed="rId2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the Genome Option (GRCh37 or GRCh38)</a:t>
            </a:r>
          </a:p>
          <a:p>
            <a:pPr>
              <a:buBlip>
                <a:blip r:embed="rId2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the preferred tiling</a:t>
            </a:r>
          </a:p>
          <a:p>
            <a:pPr>
              <a:buBlip>
                <a:blip r:embed="rId2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Input Type: Gene List</a:t>
            </a:r>
          </a:p>
          <a:p>
            <a:pPr>
              <a:buBlip>
                <a:blip r:embed="rId2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Exon/Coding sequence: Select this toggle for coding sequence only, de-select for all exons including 3' and 5' untranslated regions</a:t>
            </a:r>
          </a:p>
          <a:p>
            <a:pPr>
              <a:buBlip>
                <a:blip r:embed="rId2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Enter your list of genes in the Gene list box, one per line</a:t>
            </a:r>
          </a:p>
          <a:p>
            <a:pPr>
              <a:buBlip>
                <a:blip r:embed="rId2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Click Add</a:t>
            </a:r>
          </a:p>
          <a:p>
            <a:pPr marL="0" indent="0">
              <a:buNone/>
            </a:pPr>
            <a:endParaRPr lang="en-GB" sz="1400" b="1" dirty="0">
              <a:solidFill>
                <a:srgbClr val="6FDC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rgbClr val="6FDC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design will be validated and an email will be sent explaining the next steps.</a:t>
            </a:r>
          </a:p>
          <a:p>
            <a:pPr>
              <a:buBlip>
                <a:blip r:embed="rId2"/>
              </a:buBlip>
            </a:pP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Blip>
                <a:blip r:embed="rId2"/>
              </a:buBlip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Blip>
                <a:blip r:embed="rId2"/>
              </a:buBlip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Blip>
                <a:blip r:embed="rId2"/>
              </a:buBlip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Blip>
                <a:blip r:embed="rId2"/>
              </a:buBlip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Blip>
                <a:blip r:embed="rId2"/>
              </a:buBlip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Blip>
                <a:blip r:embed="rId2"/>
              </a:buBlip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171950" lvl="8" indent="-285750">
              <a:buBlip>
                <a:blip r:embed="rId2"/>
              </a:buBlip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Blip>
                <a:blip r:embed="rId2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			</a:t>
            </a:r>
          </a:p>
        </p:txBody>
      </p:sp>
      <p:sp>
        <p:nvSpPr>
          <p:cNvPr id="21" name="Rectángulo 1">
            <a:extLst>
              <a:ext uri="{FF2B5EF4-FFF2-40B4-BE49-F238E27FC236}">
                <a16:creationId xmlns:a16="http://schemas.microsoft.com/office/drawing/2014/main" id="{04CF2D51-8B6A-8939-9AD3-36577A264FFB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3A284-67CA-2DE8-9089-37A39F40477F}"/>
              </a:ext>
            </a:extLst>
          </p:cNvPr>
          <p:cNvSpPr/>
          <p:nvPr/>
        </p:nvSpPr>
        <p:spPr>
          <a:xfrm>
            <a:off x="376027" y="313465"/>
            <a:ext cx="614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Custom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NGS Panel</a:t>
            </a:r>
          </a:p>
          <a:p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4.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Create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 Panel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using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 Gene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List</a:t>
            </a:r>
            <a:endParaRPr lang="es-E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1" name="Gráfico 31">
            <a:extLst>
              <a:ext uri="{FF2B5EF4-FFF2-40B4-BE49-F238E27FC236}">
                <a16:creationId xmlns:a16="http://schemas.microsoft.com/office/drawing/2014/main" id="{76A5D4F3-83AF-1933-3186-54405D5FF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6282" y="6289705"/>
            <a:ext cx="966141" cy="131525"/>
          </a:xfrm>
          <a:prstGeom prst="rect">
            <a:avLst/>
          </a:prstGeom>
        </p:spPr>
      </p:pic>
      <p:pic>
        <p:nvPicPr>
          <p:cNvPr id="23" name="Gráfico 31">
            <a:extLst>
              <a:ext uri="{FF2B5EF4-FFF2-40B4-BE49-F238E27FC236}">
                <a16:creationId xmlns:a16="http://schemas.microsoft.com/office/drawing/2014/main" id="{30416765-8369-D700-7D3C-BF6FFD310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BE5CA0-8EE3-C4E0-65AF-595084F6F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505" y="1542498"/>
            <a:ext cx="3306348" cy="4627559"/>
          </a:xfrm>
          <a:prstGeom prst="rect">
            <a:avLst/>
          </a:prstGeom>
        </p:spPr>
      </p:pic>
      <p:sp>
        <p:nvSpPr>
          <p:cNvPr id="35" name="Arrow: Down 34">
            <a:extLst>
              <a:ext uri="{FF2B5EF4-FFF2-40B4-BE49-F238E27FC236}">
                <a16:creationId xmlns:a16="http://schemas.microsoft.com/office/drawing/2014/main" id="{A280B188-C5C0-8170-B408-08B466967138}"/>
              </a:ext>
            </a:extLst>
          </p:cNvPr>
          <p:cNvSpPr/>
          <p:nvPr/>
        </p:nvSpPr>
        <p:spPr>
          <a:xfrm rot="16200000">
            <a:off x="1322328" y="3247235"/>
            <a:ext cx="249286" cy="935829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2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">
            <a:extLst>
              <a:ext uri="{FF2B5EF4-FFF2-40B4-BE49-F238E27FC236}">
                <a16:creationId xmlns:a16="http://schemas.microsoft.com/office/drawing/2014/main" id="{04CF2D51-8B6A-8939-9AD3-36577A264FFB}"/>
              </a:ext>
            </a:extLst>
          </p:cNvPr>
          <p:cNvSpPr/>
          <p:nvPr/>
        </p:nvSpPr>
        <p:spPr>
          <a:xfrm>
            <a:off x="0" y="0"/>
            <a:ext cx="12191999" cy="1229033"/>
          </a:xfrm>
          <a:prstGeom prst="rect">
            <a:avLst/>
          </a:prstGeom>
          <a:solidFill>
            <a:srgbClr val="323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3A284-67CA-2DE8-9089-37A39F40477F}"/>
              </a:ext>
            </a:extLst>
          </p:cNvPr>
          <p:cNvSpPr/>
          <p:nvPr/>
        </p:nvSpPr>
        <p:spPr>
          <a:xfrm>
            <a:off x="376027" y="313465"/>
            <a:ext cx="614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How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Custom</a:t>
            </a:r>
            <a:r>
              <a:rPr lang="es-ES" sz="2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NGS Panel</a:t>
            </a:r>
          </a:p>
          <a:p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5.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Create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 Panel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using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 </a:t>
            </a:r>
            <a:r>
              <a:rPr lang="es-ES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Template</a:t>
            </a:r>
            <a:r>
              <a:rPr lang="es-E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File</a:t>
            </a:r>
          </a:p>
        </p:txBody>
      </p:sp>
      <p:pic>
        <p:nvPicPr>
          <p:cNvPr id="11" name="Gráfico 31">
            <a:extLst>
              <a:ext uri="{FF2B5EF4-FFF2-40B4-BE49-F238E27FC236}">
                <a16:creationId xmlns:a16="http://schemas.microsoft.com/office/drawing/2014/main" id="{76A5D4F3-83AF-1933-3186-54405D5F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282" y="6289705"/>
            <a:ext cx="966141" cy="131525"/>
          </a:xfrm>
          <a:prstGeom prst="rect">
            <a:avLst/>
          </a:prstGeom>
        </p:spPr>
      </p:pic>
      <p:pic>
        <p:nvPicPr>
          <p:cNvPr id="23" name="Gráfico 31">
            <a:extLst>
              <a:ext uri="{FF2B5EF4-FFF2-40B4-BE49-F238E27FC236}">
                <a16:creationId xmlns:a16="http://schemas.microsoft.com/office/drawing/2014/main" id="{30416765-8369-D700-7D3C-BF6FFD310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941" y="258229"/>
            <a:ext cx="1534589" cy="208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EA85B-9599-B64D-3B75-B18D370BE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002" y="1657124"/>
            <a:ext cx="3047354" cy="4398306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F8A34FF7-15D1-8DBF-C93E-29115B393AFE}"/>
              </a:ext>
            </a:extLst>
          </p:cNvPr>
          <p:cNvSpPr/>
          <p:nvPr/>
        </p:nvSpPr>
        <p:spPr>
          <a:xfrm rot="16200000">
            <a:off x="1704160" y="2846932"/>
            <a:ext cx="249286" cy="169949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185AAC-C164-EE2A-2EEC-4A660CDF67F2}"/>
              </a:ext>
            </a:extLst>
          </p:cNvPr>
          <p:cNvSpPr txBox="1">
            <a:spLocks/>
          </p:cNvSpPr>
          <p:nvPr/>
        </p:nvSpPr>
        <p:spPr>
          <a:xfrm>
            <a:off x="5487177" y="1840273"/>
            <a:ext cx="5928970" cy="40135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template file lets you specify a mixture of gene and regions in one file, enabling an easy way to specify sophisticated custom panels.</a:t>
            </a:r>
          </a:p>
          <a:p>
            <a:pPr>
              <a:buBlip>
                <a:blip r:embed="rId5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 your panel</a:t>
            </a:r>
          </a:p>
          <a:p>
            <a:pPr>
              <a:buBlip>
                <a:blip r:embed="rId5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the Genome Option (GRCh37 or GRCh38)</a:t>
            </a:r>
          </a:p>
          <a:p>
            <a:pPr>
              <a:buBlip>
                <a:blip r:embed="rId5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the preferred tiling</a:t>
            </a:r>
          </a:p>
          <a:p>
            <a:pPr>
              <a:buBlip>
                <a:blip r:embed="rId5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Input Type: Template</a:t>
            </a:r>
          </a:p>
          <a:p>
            <a:pPr>
              <a:buBlip>
                <a:blip r:embed="rId5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Exon/Coding sequence: Select this toggle for coding sequence, de-select for all exons including untranslated region</a:t>
            </a:r>
          </a:p>
          <a:p>
            <a:pPr>
              <a:buBlip>
                <a:blip r:embed="rId5"/>
              </a:buBlip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Browse the file to upload it and click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Note: Click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here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 download an example of a Template file</a:t>
            </a:r>
          </a:p>
          <a:p>
            <a:pPr marL="0" indent="0">
              <a:buNone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rgbClr val="6FDC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design will be validated and a notification email will be sent explaining the next steps.</a:t>
            </a:r>
          </a:p>
          <a:p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8" indent="0">
              <a:buFont typeface="Arial" panose="020B0604020202020204" pitchFamily="34" charset="0"/>
              <a:buNone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30909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nac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A5DAE"/>
      </a:accent1>
      <a:accent2>
        <a:srgbClr val="6CC249"/>
      </a:accent2>
      <a:accent3>
        <a:srgbClr val="78BCE2"/>
      </a:accent3>
      <a:accent4>
        <a:srgbClr val="583A8E"/>
      </a:accent4>
      <a:accent5>
        <a:srgbClr val="00858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f79292-dc70-485d-a558-b51d8854af14">
      <Terms xmlns="http://schemas.microsoft.com/office/infopath/2007/PartnerControls"/>
    </lcf76f155ced4ddcb4097134ff3c332f>
    <TaxCatchAll xmlns="4005af2e-fd05-4cb5-a414-8fedd781bf0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26194AD652242A0E9C8DBC3321316" ma:contentTypeVersion="15" ma:contentTypeDescription="Create a new document." ma:contentTypeScope="" ma:versionID="ee8b4b073b9bb1c9bffcbda3228729a9">
  <xsd:schema xmlns:xsd="http://www.w3.org/2001/XMLSchema" xmlns:xs="http://www.w3.org/2001/XMLSchema" xmlns:p="http://schemas.microsoft.com/office/2006/metadata/properties" xmlns:ns2="96f79292-dc70-485d-a558-b51d8854af14" xmlns:ns3="4005af2e-fd05-4cb5-a414-8fedd781bf0c" targetNamespace="http://schemas.microsoft.com/office/2006/metadata/properties" ma:root="true" ma:fieldsID="23da50315eb3708ea6ff60a3c99570e1" ns2:_="" ns3:_="">
    <xsd:import namespace="96f79292-dc70-485d-a558-b51d8854af14"/>
    <xsd:import namespace="4005af2e-fd05-4cb5-a414-8fedd781b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79292-dc70-485d-a558-b51d8854a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e4105f7-6e0b-4640-bc66-6db30609a4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5af2e-fd05-4cb5-a414-8fedd781b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0686c1-76bb-43e2-8055-30464add1115}" ma:internalName="TaxCatchAll" ma:showField="CatchAllData" ma:web="4005af2e-fd05-4cb5-a414-8fedd781b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E540A7-6FF8-4F12-A609-BDEA4834E38E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005af2e-fd05-4cb5-a414-8fedd781bf0c"/>
    <ds:schemaRef ds:uri="96f79292-dc70-485d-a558-b51d8854af14"/>
  </ds:schemaRefs>
</ds:datastoreItem>
</file>

<file path=customXml/itemProps2.xml><?xml version="1.0" encoding="utf-8"?>
<ds:datastoreItem xmlns:ds="http://schemas.openxmlformats.org/officeDocument/2006/customXml" ds:itemID="{5B887E43-6283-4F9C-881E-53B824C24AC9}">
  <ds:schemaRefs>
    <ds:schemaRef ds:uri="4005af2e-fd05-4cb5-a414-8fedd781bf0c"/>
    <ds:schemaRef ds:uri="96f79292-dc70-485d-a558-b51d8854af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4B57E7-2EA2-4270-8ED9-A1F371F557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1307</Words>
  <Application>Microsoft Office PowerPoint</Application>
  <PresentationFormat>Widescreen</PresentationFormat>
  <Paragraphs>185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Avenir Next</vt:lpstr>
      <vt:lpstr>Poppins Light</vt:lpstr>
      <vt:lpstr>Quicksand Bold</vt:lpstr>
      <vt:lpstr>Calibri Light</vt:lpstr>
      <vt:lpstr>Poppins Medium</vt:lpstr>
      <vt:lpstr>Arial</vt:lpstr>
      <vt:lpstr>Calibri</vt:lpstr>
      <vt:lpstr>Poppins</vt:lpstr>
      <vt:lpstr>Office Theme</vt:lpstr>
      <vt:lpstr>How To Design Your Custom NGS Panel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Miquel</dc:creator>
  <cp:lastModifiedBy>Celina Whalley</cp:lastModifiedBy>
  <cp:revision>6</cp:revision>
  <dcterms:created xsi:type="dcterms:W3CDTF">2022-05-26T09:55:03Z</dcterms:created>
  <dcterms:modified xsi:type="dcterms:W3CDTF">2023-07-20T14:28:55Z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0x01010093C26194AD652242A0E9C8DBC3321316</vt:lpwstr>
  </property>
  <property fmtid="{D5CDD505-2E9C-101B-9397-08002B2CF9AE}" pid="3" name="MediaServiceImageTags">
    <vt:lpwstr/>
  </property>
</Properties>
</file>